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76" r:id="rId13"/>
    <p:sldId id="271" r:id="rId14"/>
    <p:sldId id="269" r:id="rId15"/>
    <p:sldId id="270" r:id="rId16"/>
    <p:sldId id="272" r:id="rId17"/>
    <p:sldId id="265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ja Selwocka" initials="KS" lastIdx="1" clrIdx="0">
    <p:extLst>
      <p:ext uri="{19B8F6BF-5375-455C-9EA6-DF929625EA0E}">
        <p15:presenceInfo xmlns:p15="http://schemas.microsoft.com/office/powerpoint/2012/main" userId="S::kselwocka@lo.olecko.pl::6a577b5a-7bad-4a15-ac66-6b377e462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BBBD12-99FA-41D5-9BFD-4BEF6AC28AE8}" type="datetimeFigureOut">
              <a:rPr lang="pl-PL" smtClean="0"/>
              <a:t>24.03.2021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2535C6-C5CB-499E-831E-3D68A4589D72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965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BD12-99FA-41D5-9BFD-4BEF6AC28AE8}" type="datetimeFigureOut">
              <a:rPr lang="pl-PL" smtClean="0"/>
              <a:t>24.03.2021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35C6-C5CB-499E-831E-3D68A4589D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64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BD12-99FA-41D5-9BFD-4BEF6AC28AE8}" type="datetimeFigureOut">
              <a:rPr lang="pl-PL" smtClean="0"/>
              <a:t>24.03.2021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35C6-C5CB-499E-831E-3D68A4589D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51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BD12-99FA-41D5-9BFD-4BEF6AC28AE8}" type="datetimeFigureOut">
              <a:rPr lang="pl-PL" smtClean="0"/>
              <a:t>24.03.2021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35C6-C5CB-499E-831E-3D68A4589D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0517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BD12-99FA-41D5-9BFD-4BEF6AC28AE8}" type="datetimeFigureOut">
              <a:rPr lang="pl-PL" smtClean="0"/>
              <a:t>24.03.2021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35C6-C5CB-499E-831E-3D68A4589D72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6252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BD12-99FA-41D5-9BFD-4BEF6AC28AE8}" type="datetimeFigureOut">
              <a:rPr lang="pl-PL" smtClean="0"/>
              <a:t>24.03.2021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35C6-C5CB-499E-831E-3D68A4589D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6996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BD12-99FA-41D5-9BFD-4BEF6AC28AE8}" type="datetimeFigureOut">
              <a:rPr lang="pl-PL" smtClean="0"/>
              <a:t>24.03.2021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35C6-C5CB-499E-831E-3D68A4589D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390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BD12-99FA-41D5-9BFD-4BEF6AC28AE8}" type="datetimeFigureOut">
              <a:rPr lang="pl-PL" smtClean="0"/>
              <a:t>24.03.2021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35C6-C5CB-499E-831E-3D68A4589D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2933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BD12-99FA-41D5-9BFD-4BEF6AC28AE8}" type="datetimeFigureOut">
              <a:rPr lang="pl-PL" smtClean="0"/>
              <a:t>24.03.2021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35C6-C5CB-499E-831E-3D68A4589D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9676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BD12-99FA-41D5-9BFD-4BEF6AC28AE8}" type="datetimeFigureOut">
              <a:rPr lang="pl-PL" smtClean="0"/>
              <a:t>24.03.2021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35C6-C5CB-499E-831E-3D68A4589D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611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BD12-99FA-41D5-9BFD-4BEF6AC28AE8}" type="datetimeFigureOut">
              <a:rPr lang="pl-PL" smtClean="0"/>
              <a:t>24.03.2021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35C6-C5CB-499E-831E-3D68A4589D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6737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6BBBD12-99FA-41D5-9BFD-4BEF6AC28AE8}" type="datetimeFigureOut">
              <a:rPr lang="pl-PL" smtClean="0"/>
              <a:t>24.03.2021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82535C6-C5CB-499E-831E-3D68A4589D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0542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2D385D-F563-442A-B8CF-42FCEF33AC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33599"/>
          </a:xfrm>
        </p:spPr>
        <p:txBody>
          <a:bodyPr>
            <a:normAutofit/>
          </a:bodyPr>
          <a:lstStyle/>
          <a:p>
            <a:r>
              <a:rPr lang="pl-PL" sz="8000" b="1" i="1" dirty="0">
                <a:solidFill>
                  <a:schemeClr val="accent6">
                    <a:lumMod val="75000"/>
                  </a:schemeClr>
                </a:solidFill>
              </a:rPr>
              <a:t>PATOSTREAMING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4BA74AB-6111-4F52-9548-EE517752F6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32032"/>
            <a:ext cx="9144000" cy="1655762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   Alicja </a:t>
            </a:r>
            <a:r>
              <a:rPr lang="pl-PL" sz="4000" dirty="0" err="1">
                <a:solidFill>
                  <a:schemeClr val="accent6">
                    <a:lumMod val="75000"/>
                  </a:schemeClr>
                </a:solidFill>
              </a:rPr>
              <a:t>Ropel</a:t>
            </a:r>
            <a:endParaRPr lang="pl-PL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134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EB298B-3C2F-4802-A6A4-A4B97D04A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181686"/>
            <a:ext cx="9872871" cy="4914314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pl-PL" sz="2800" dirty="0"/>
              <a:t>Czasem dochodzą przemoc i rękoczyny, jak u pary znanej w sieci jako Marlenka i Rafatus. Ta pierwsza regularnie słyszy od Rafała, gospodarza kanału: „Wy……….”. Czasem jest bita. Rafatus wygraża też widzom, jeśli nie pasują mu komentarze. „</a:t>
            </a:r>
            <a:r>
              <a:rPr lang="pl-PL" sz="2800" dirty="0" err="1"/>
              <a:t>Rozp</a:t>
            </a:r>
            <a:r>
              <a:rPr lang="pl-PL" sz="2800" dirty="0"/>
              <a:t>……… ci rodzinę” – mówi do jednego z internautów i pluje na ekran. Złość wyładowuje też, demolując wszystko wkoło. Wtedy przybywa subskrypcji – internauci mają ubaw.</a:t>
            </a:r>
          </a:p>
        </p:txBody>
      </p:sp>
    </p:spTree>
    <p:extLst>
      <p:ext uri="{BB962C8B-B14F-4D97-AF65-F5344CB8AC3E}">
        <p14:creationId xmlns:p14="http://schemas.microsoft.com/office/powerpoint/2010/main" val="423059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3EA77D-4CB3-42D1-84C5-8C48B872A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125415"/>
            <a:ext cx="9872871" cy="5148776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pl-PL" sz="2800" dirty="0"/>
              <a:t>Transmisje live w mediach społecznościowych dużo trudniej skontrolować niż dowolne inne treści, mimo że armia „sprzątających” internet wykwalifikowanych moderatorów systematycznie rośnie. Patostreamerzy bardzo sprytnie omijają zapory i regulaminy, wykorzystując luki w działaniu YouTube                i innych serwisów społecznościowych. Relacje nadawane na żywo można zachować i opublikować dla potomnych albo natychmiast usunąć, wedle uznania. Patostreamerzy na ogół swoje klipy kasują, dzięki czemu materiał przepada tuż po emisji. Poza tym        w sieci nie obowiązuje (jeszcze) „zakaz picia alkoholu w miejscach publicznych” ani nadużywania wulgaryzmów, więc trzeba się mocno nagimnastykować, żeby znaleźć paragraf na taki proceder</a:t>
            </a:r>
          </a:p>
        </p:txBody>
      </p:sp>
    </p:spTree>
    <p:extLst>
      <p:ext uri="{BB962C8B-B14F-4D97-AF65-F5344CB8AC3E}">
        <p14:creationId xmlns:p14="http://schemas.microsoft.com/office/powerpoint/2010/main" val="3716939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1FBFCD-4307-43DB-9B55-52E6FE96E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Najpopularniejsi w Polsce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8246315-8304-4264-82C1-12DE09553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062" y="2057400"/>
            <a:ext cx="10171809" cy="4038600"/>
          </a:xfrm>
        </p:spPr>
        <p:txBody>
          <a:bodyPr>
            <a:normAutofit/>
          </a:bodyPr>
          <a:lstStyle/>
          <a:p>
            <a:r>
              <a:rPr lang="pl-PL" sz="2800" b="1" dirty="0"/>
              <a:t>Rafonix</a:t>
            </a:r>
          </a:p>
          <a:p>
            <a:r>
              <a:rPr lang="pl-PL" sz="2800" b="1" dirty="0"/>
              <a:t>Gural</a:t>
            </a:r>
          </a:p>
          <a:p>
            <a:r>
              <a:rPr lang="pl-PL" sz="2800" b="1" dirty="0"/>
              <a:t>Daniel Magical</a:t>
            </a:r>
          </a:p>
          <a:p>
            <a:r>
              <a:rPr lang="pl-PL" sz="2800" b="1" dirty="0"/>
              <a:t>Rafatus i Marlenka</a:t>
            </a:r>
          </a:p>
          <a:p>
            <a:r>
              <a:rPr lang="pl-PL" sz="2800" b="1" dirty="0"/>
              <a:t>Krzysztof Kononowicz</a:t>
            </a:r>
          </a:p>
          <a:p>
            <a:r>
              <a:rPr lang="pl-PL" sz="2800" b="1" dirty="0"/>
              <a:t>Marta Linkiewicz</a:t>
            </a:r>
          </a:p>
        </p:txBody>
      </p:sp>
    </p:spTree>
    <p:extLst>
      <p:ext uri="{BB962C8B-B14F-4D97-AF65-F5344CB8AC3E}">
        <p14:creationId xmlns:p14="http://schemas.microsoft.com/office/powerpoint/2010/main" val="2353107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688CB9-CC7E-4433-B67B-BBABB2238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1" y="829994"/>
            <a:ext cx="10748889" cy="5838091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pl-PL" sz="2400" dirty="0"/>
              <a:t>Termin Streaming ma różne znaczenia. Używany jest dla określenia popularnej formy korzystania z usług on line, polegającej na udostępnianiu treści                             za pośrednictwem transmisji danych (</a:t>
            </a:r>
            <a:r>
              <a:rPr lang="pl-PL" sz="2400" dirty="0" err="1"/>
              <a:t>Tetflix</a:t>
            </a:r>
            <a:r>
              <a:rPr lang="pl-PL" sz="2400" dirty="0"/>
              <a:t> czy </a:t>
            </a:r>
            <a:r>
              <a:rPr lang="pl-PL" sz="2400" dirty="0" err="1"/>
              <a:t>Spotify</a:t>
            </a:r>
            <a:r>
              <a:rPr lang="pl-PL" sz="2400" dirty="0"/>
              <a:t>, </a:t>
            </a:r>
            <a:r>
              <a:rPr lang="pl-PL" sz="2400" dirty="0" err="1"/>
              <a:t>Twitch</a:t>
            </a:r>
            <a:r>
              <a:rPr lang="pl-PL" sz="2400" dirty="0"/>
              <a:t>- najpopularniejsza platforma do streamingu gier).</a:t>
            </a:r>
          </a:p>
          <a:p>
            <a:pPr algn="just"/>
            <a:r>
              <a:rPr lang="pl-PL" sz="2400" dirty="0"/>
              <a:t>Live streaming jest popularny w przypadkach:</a:t>
            </a:r>
          </a:p>
          <a:p>
            <a:pPr lvl="1" algn="just"/>
            <a:r>
              <a:rPr lang="pl-PL" sz="2400" dirty="0"/>
              <a:t>relacjonowania przebiegu gier wideo, wydarzeń (koncertów, konferencji),</a:t>
            </a:r>
          </a:p>
          <a:p>
            <a:pPr lvl="1" algn="just"/>
            <a:r>
              <a:rPr lang="pl-PL" sz="2400" dirty="0"/>
              <a:t>e- sportu,</a:t>
            </a:r>
          </a:p>
          <a:p>
            <a:pPr lvl="1" algn="just"/>
            <a:r>
              <a:rPr lang="pl-PL" sz="2400" dirty="0"/>
              <a:t>działalności edukacyjnej i szkoleniowej,</a:t>
            </a:r>
          </a:p>
          <a:p>
            <a:pPr lvl="1" algn="just"/>
            <a:r>
              <a:rPr lang="pl-PL" sz="2400" dirty="0"/>
              <a:t>Personal brandingu- którego celem jest wypromowanie marki osobistej                         i budowanie relacji z odbiorcą,</a:t>
            </a:r>
          </a:p>
          <a:p>
            <a:pPr lvl="1" algn="just"/>
            <a:r>
              <a:rPr lang="pl-PL" sz="2400" dirty="0"/>
              <a:t>Innych działań promocyjnych i marketingowych.</a:t>
            </a:r>
          </a:p>
          <a:p>
            <a:pPr lvl="1" algn="just"/>
            <a:endParaRPr lang="pl-PL" sz="2400" dirty="0"/>
          </a:p>
          <a:p>
            <a:pPr marL="274320" lvl="1" indent="0" algn="ctr">
              <a:buNone/>
            </a:pPr>
            <a:r>
              <a:rPr lang="pl-PL" sz="3200" b="1" dirty="0">
                <a:solidFill>
                  <a:schemeClr val="accent6">
                    <a:lumMod val="75000"/>
                  </a:schemeClr>
                </a:solidFill>
              </a:rPr>
              <a:t>Problemem jest Patostreaming!!!</a:t>
            </a:r>
          </a:p>
          <a:p>
            <a:pPr lvl="1" algn="just"/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501470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6849CD-98FB-4151-8218-3A4237E65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451" y="609600"/>
            <a:ext cx="10578905" cy="1356360"/>
          </a:xfrm>
        </p:spPr>
        <p:txBody>
          <a:bodyPr/>
          <a:lstStyle/>
          <a:p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TYPY PATOSTREAMÓW- kategorie treści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1DABDB-AE09-4D8B-BA73-893F97E79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dirty="0"/>
              <a:t>Alko- streaming lub drink- streaming- picie alkoholu podczas transmisji.</a:t>
            </a:r>
          </a:p>
          <a:p>
            <a:pPr algn="just"/>
            <a:r>
              <a:rPr lang="pl-PL" sz="2800" dirty="0"/>
              <a:t>Violence- streaming- stosowanie aktów przemocy;</a:t>
            </a:r>
          </a:p>
          <a:p>
            <a:pPr algn="just"/>
            <a:r>
              <a:rPr lang="pl-PL" sz="2800" dirty="0"/>
              <a:t>Sex- streaming- </a:t>
            </a:r>
            <a:r>
              <a:rPr lang="pl-PL" sz="2800" dirty="0" err="1"/>
              <a:t>streamowanie</a:t>
            </a:r>
            <a:r>
              <a:rPr lang="pl-PL" sz="2800" dirty="0"/>
              <a:t> sytuacji, w których dochodzi         do różnego rodzaju dewiacji seksualnych.</a:t>
            </a:r>
          </a:p>
          <a:p>
            <a:pPr algn="just"/>
            <a:r>
              <a:rPr lang="pl-PL" sz="2800" dirty="0" err="1"/>
              <a:t>Daily</a:t>
            </a:r>
            <a:r>
              <a:rPr lang="pl-PL" sz="2800" dirty="0"/>
              <a:t>- streaming- </a:t>
            </a:r>
            <a:r>
              <a:rPr lang="pl-PL" sz="2800" dirty="0" err="1"/>
              <a:t>streamowanie</a:t>
            </a:r>
            <a:r>
              <a:rPr lang="pl-PL" sz="2800" dirty="0"/>
              <a:t> codziennych sytuacji,                     ze szczególnych naciskiem na  transmitowanie kłótni.</a:t>
            </a:r>
          </a:p>
        </p:txBody>
      </p:sp>
    </p:spTree>
    <p:extLst>
      <p:ext uri="{BB962C8B-B14F-4D97-AF65-F5344CB8AC3E}">
        <p14:creationId xmlns:p14="http://schemas.microsoft.com/office/powerpoint/2010/main" val="11333929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0395C7-D01F-440B-89D5-205F08C2C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Pojęcia powiązane ze zjawiskiem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DFD7C5E-B66E-41FC-8F83-4CD512058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64" y="1828800"/>
            <a:ext cx="11422966" cy="4419600"/>
          </a:xfrm>
        </p:spPr>
        <p:txBody>
          <a:bodyPr>
            <a:noAutofit/>
          </a:bodyPr>
          <a:lstStyle/>
          <a:p>
            <a:r>
              <a:rPr lang="pl-PL" sz="2400" b="1" dirty="0" err="1">
                <a:solidFill>
                  <a:schemeClr val="accent6">
                    <a:lumMod val="75000"/>
                  </a:schemeClr>
                </a:solidFill>
              </a:rPr>
              <a:t>Donejty</a:t>
            </a:r>
            <a:r>
              <a:rPr lang="pl-PL" sz="2400" dirty="0"/>
              <a:t>- darowizny od osób oglądających, wpłacane za pośrednictwem różnych platform.</a:t>
            </a:r>
          </a:p>
          <a:p>
            <a:r>
              <a:rPr lang="pl-PL" sz="2400" b="1" dirty="0" err="1">
                <a:solidFill>
                  <a:schemeClr val="accent6">
                    <a:lumMod val="75000"/>
                  </a:schemeClr>
                </a:solidFill>
              </a:rPr>
              <a:t>Suby</a:t>
            </a:r>
            <a:r>
              <a:rPr lang="pl-PL" sz="2400" dirty="0"/>
              <a:t>- subskrypcje użytkowników w ramach </a:t>
            </a:r>
            <a:r>
              <a:rPr lang="pl-PL" sz="2400" dirty="0" err="1"/>
              <a:t>You</a:t>
            </a:r>
            <a:r>
              <a:rPr lang="pl-PL" sz="2400" dirty="0"/>
              <a:t> </a:t>
            </a:r>
            <a:r>
              <a:rPr lang="pl-PL" sz="2400" dirty="0" err="1"/>
              <a:t>Tube</a:t>
            </a:r>
            <a:r>
              <a:rPr lang="pl-PL" sz="2400" dirty="0"/>
              <a:t> pozwalające na stałe śledzenie </a:t>
            </a:r>
            <a:r>
              <a:rPr lang="pl-PL" sz="2400" dirty="0" err="1"/>
              <a:t>katywnosci</a:t>
            </a:r>
            <a:r>
              <a:rPr lang="pl-PL" sz="2400" dirty="0"/>
              <a:t> danego streamera.</a:t>
            </a:r>
          </a:p>
          <a:p>
            <a:r>
              <a:rPr lang="pl-PL" sz="2400" b="1" dirty="0" err="1">
                <a:solidFill>
                  <a:schemeClr val="accent6">
                    <a:lumMod val="75000"/>
                  </a:schemeClr>
                </a:solidFill>
              </a:rPr>
              <a:t>Shoty</a:t>
            </a:r>
            <a:r>
              <a:rPr lang="pl-PL" sz="2400" dirty="0"/>
              <a:t>- zarchiwizowane „najlepsze” fragmenty, które można obejrzeć po zakończonym </a:t>
            </a:r>
            <a:r>
              <a:rPr lang="pl-PL" sz="2400" dirty="0" err="1"/>
              <a:t>streamie</a:t>
            </a:r>
            <a:r>
              <a:rPr lang="pl-PL" sz="2400" dirty="0"/>
              <a:t>.</a:t>
            </a:r>
          </a:p>
          <a:p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Dymy</a:t>
            </a:r>
            <a:r>
              <a:rPr lang="pl-PL" sz="2400" dirty="0"/>
              <a:t>- najbardziej spektakularne wydarzenia podczas streamów, często prowokowane   (zażywanie narkotyków, awantury).</a:t>
            </a:r>
          </a:p>
          <a:p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Rajdy</a:t>
            </a:r>
            <a:r>
              <a:rPr lang="pl-PL" sz="2400" dirty="0"/>
              <a:t>- ataki wymierzone w innych streamerów, polegające a mobilizowaniu oglądających do wchodzenia na kanał innego streamera i pisanie tam obraźliwych komentarzy</a:t>
            </a:r>
          </a:p>
        </p:txBody>
      </p:sp>
    </p:spTree>
    <p:extLst>
      <p:ext uri="{BB962C8B-B14F-4D97-AF65-F5344CB8AC3E}">
        <p14:creationId xmlns:p14="http://schemas.microsoft.com/office/powerpoint/2010/main" val="3783239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777B98-18EF-4856-8FD9-5B8343E57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Od strony prawnej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DCEB1D4-594C-45CF-93D0-C9D4B896E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776" y="2057400"/>
            <a:ext cx="11057206" cy="4038600"/>
          </a:xfrm>
        </p:spPr>
        <p:txBody>
          <a:bodyPr>
            <a:normAutofit/>
          </a:bodyPr>
          <a:lstStyle/>
          <a:p>
            <a:pPr algn="just"/>
            <a:r>
              <a:rPr lang="pl-PL" sz="2800" dirty="0"/>
              <a:t>Prawnej ocenie można poddać zachowania zarówno patostreamerów,       jak i innych aktorów” występujących w nagraniach, aktywnych widzów, komentatorów, donatorów, właścicieli i administratorów platform,            na których dostępne są </a:t>
            </a:r>
            <a:r>
              <a:rPr lang="pl-PL" sz="2800" dirty="0" err="1"/>
              <a:t>streamy</a:t>
            </a:r>
            <a:r>
              <a:rPr lang="pl-PL" sz="2800" dirty="0"/>
              <a:t>.</a:t>
            </a:r>
          </a:p>
          <a:p>
            <a:pPr algn="just"/>
            <a:r>
              <a:rPr lang="pl-PL" sz="2800" dirty="0"/>
              <a:t>Patostreamerzy naruszają dobra osobiste i ogólnospołeczne i narażają się na odpowiedzialność za czyny zabronione (począwszy                              od promowania alkoholu w niedozwolony sposób, naruszanie nietykalności, używanie przemocy, prezentowanie treści pornograficznych i wiele innych.</a:t>
            </a:r>
          </a:p>
        </p:txBody>
      </p:sp>
    </p:spTree>
    <p:extLst>
      <p:ext uri="{BB962C8B-B14F-4D97-AF65-F5344CB8AC3E}">
        <p14:creationId xmlns:p14="http://schemas.microsoft.com/office/powerpoint/2010/main" val="17190790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C92406-9A0A-4028-821E-1E5186673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753772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Skutki….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F578C5-4DBA-40F6-9702-15EAAE487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046" y="2363372"/>
            <a:ext cx="10860259" cy="3732628"/>
          </a:xfrm>
        </p:spPr>
        <p:txBody>
          <a:bodyPr>
            <a:normAutofit/>
          </a:bodyPr>
          <a:lstStyle/>
          <a:p>
            <a:pPr algn="just"/>
            <a:r>
              <a:rPr lang="pl-PL" sz="2800" dirty="0"/>
              <a:t>Badacze twierdzą, że skutki </a:t>
            </a:r>
            <a:r>
              <a:rPr lang="pl-PL" sz="2800" dirty="0" err="1"/>
              <a:t>patostreamu</a:t>
            </a:r>
            <a:r>
              <a:rPr lang="pl-PL" sz="2800" dirty="0"/>
              <a:t> u widzów mogą w dłuższej perspektywie polegać na: </a:t>
            </a:r>
          </a:p>
          <a:p>
            <a:pPr lvl="2" algn="just"/>
            <a:r>
              <a:rPr lang="pl-PL" sz="2800" dirty="0"/>
              <a:t>przyswojeniu sobie przez obserwatora nieznanych dotąd zachowań,</a:t>
            </a:r>
          </a:p>
          <a:p>
            <a:pPr lvl="2" algn="just"/>
            <a:r>
              <a:rPr lang="pl-PL" sz="2800" dirty="0"/>
              <a:t>osłabieniu hamulców powstrzymujących przed agresją,</a:t>
            </a:r>
          </a:p>
          <a:p>
            <a:pPr lvl="2" algn="just"/>
            <a:r>
              <a:rPr lang="pl-PL" sz="2800" dirty="0"/>
              <a:t>przejęciu emocji i motywacji obserwowanego </a:t>
            </a:r>
            <a:r>
              <a:rPr lang="pl-PL" sz="2800" dirty="0" err="1"/>
              <a:t>patostreamera</a:t>
            </a:r>
            <a:r>
              <a:rPr lang="pl-PL" sz="2800" dirty="0"/>
              <a:t>.</a:t>
            </a:r>
          </a:p>
          <a:p>
            <a:pPr algn="just"/>
            <a:endParaRPr lang="pl-PL" sz="2800" dirty="0"/>
          </a:p>
          <a:p>
            <a:pPr algn="just"/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455911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1EEB63-A36F-49FB-9D8C-4B86443BE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336430"/>
            <a:ext cx="9875520" cy="629529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Gdy zauważysz że Twoje dziecko ma styczność z patotreściami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96F475-56A7-4B3A-9C74-7C28B2771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351" y="2296550"/>
            <a:ext cx="9872871" cy="4038600"/>
          </a:xfrm>
        </p:spPr>
        <p:txBody>
          <a:bodyPr>
            <a:normAutofit/>
          </a:bodyPr>
          <a:lstStyle/>
          <a:p>
            <a:r>
              <a:rPr lang="pl-PL" sz="2800" dirty="0"/>
              <a:t>Nie krytykuj.</a:t>
            </a:r>
          </a:p>
          <a:p>
            <a:r>
              <a:rPr lang="pl-PL" sz="2800" dirty="0"/>
              <a:t>Nie oceniaj.</a:t>
            </a:r>
          </a:p>
          <a:p>
            <a:r>
              <a:rPr lang="pl-PL" sz="2800" dirty="0"/>
              <a:t>Nie obwiniaj.</a:t>
            </a:r>
          </a:p>
          <a:p>
            <a:r>
              <a:rPr lang="pl-PL" sz="2800" dirty="0"/>
              <a:t>Daj szansę i wysłuchaj dziecko.</a:t>
            </a:r>
          </a:p>
          <a:p>
            <a:r>
              <a:rPr lang="pl-PL" sz="2800" dirty="0"/>
              <a:t>Spytaj, z jakimi emocjami się zmaga.</a:t>
            </a:r>
          </a:p>
          <a:p>
            <a:r>
              <a:rPr lang="pl-PL" sz="2800" dirty="0"/>
              <a:t>Wytłumacz, dlaczego jest to problemem.</a:t>
            </a:r>
          </a:p>
        </p:txBody>
      </p:sp>
    </p:spTree>
    <p:extLst>
      <p:ext uri="{BB962C8B-B14F-4D97-AF65-F5344CB8AC3E}">
        <p14:creationId xmlns:p14="http://schemas.microsoft.com/office/powerpoint/2010/main" val="426743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BF4FD9-F9BA-497D-9D92-E0339A415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pl-PL" sz="4800" b="1" dirty="0">
                <a:solidFill>
                  <a:schemeClr val="accent6">
                    <a:lumMod val="75000"/>
                  </a:schemeClr>
                </a:solidFill>
              </a:rPr>
              <a:t>Dziękuję za uwagę </a:t>
            </a:r>
            <a:r>
              <a:rPr lang="pl-PL" sz="48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</a:t>
            </a:r>
            <a:endParaRPr lang="pl-PL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750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311973-33D2-4643-84CB-21B8CC025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6218" y="471268"/>
            <a:ext cx="9875520" cy="995289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CO TO TAKIEGO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04A567-A9FF-49DA-A13E-15D42F1FC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855" y="1350498"/>
            <a:ext cx="11362007" cy="475839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400" dirty="0"/>
              <a:t>Transmisja internetowa na żywo, prowadzona w serwisach internetowych udostępniających wideo strumieniowe (np. YouTube), w trakcie której prezentowane          są zachowania powszechnie uznawane za będące dewiacjami społecznymi, szkodliwe           i destrukcyjne :</a:t>
            </a:r>
          </a:p>
          <a:p>
            <a:r>
              <a:rPr lang="pl-PL" sz="2400" dirty="0"/>
              <a:t>libacje alkoholowe, </a:t>
            </a:r>
          </a:p>
          <a:p>
            <a:r>
              <a:rPr lang="pl-PL" sz="2400" dirty="0"/>
              <a:t>przemoc domowa, psychiczna, seksualna, </a:t>
            </a:r>
          </a:p>
          <a:p>
            <a:r>
              <a:rPr lang="pl-PL" sz="2400" dirty="0"/>
              <a:t>liczne wulgaryzmy, </a:t>
            </a:r>
          </a:p>
          <a:p>
            <a:r>
              <a:rPr lang="pl-PL" sz="2400" dirty="0"/>
              <a:t>upijanie się do nieprzytomności, </a:t>
            </a:r>
          </a:p>
          <a:p>
            <a:r>
              <a:rPr lang="pl-PL" sz="2400" dirty="0"/>
              <a:t>zażywanie narkotyków i innych substancji psychoaktywnych, </a:t>
            </a:r>
          </a:p>
          <a:p>
            <a:r>
              <a:rPr lang="pl-PL" sz="2400" dirty="0"/>
              <a:t>poniżanie i lekceważenie innych, </a:t>
            </a:r>
          </a:p>
          <a:p>
            <a:r>
              <a:rPr lang="pl-PL" sz="2400" dirty="0"/>
              <a:t>okrucieństwo wobec zwierząt. </a:t>
            </a:r>
          </a:p>
        </p:txBody>
      </p:sp>
    </p:spTree>
    <p:extLst>
      <p:ext uri="{BB962C8B-B14F-4D97-AF65-F5344CB8AC3E}">
        <p14:creationId xmlns:p14="http://schemas.microsoft.com/office/powerpoint/2010/main" val="2993191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E6FBF0-9502-497C-8161-A4D1BFD33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9564" y="1406768"/>
            <a:ext cx="9872871" cy="4656407"/>
          </a:xfrm>
        </p:spPr>
        <p:txBody>
          <a:bodyPr>
            <a:normAutofit/>
          </a:bodyPr>
          <a:lstStyle/>
          <a:p>
            <a:pPr algn="just"/>
            <a:r>
              <a:rPr lang="pl-PL" sz="2800" dirty="0"/>
              <a:t>Przedstawiane podczas nagrań zachowania przekraczają normy społeczne, prawne, moralne, a wreszcie etyczne i estetyczne. Kolejne czynności bywają wykonywane w zamian za wpłaty pieniężne dokonywane przez widzów.</a:t>
            </a:r>
          </a:p>
          <a:p>
            <a:pPr algn="just"/>
            <a:r>
              <a:rPr lang="pl-PL" sz="2800" dirty="0"/>
              <a:t>Patostreamerzy mają ogromną rzeszę oglądających, którzy czerpią satysfakcję z oglądania patologii na ekranie. Nie dość,      że nie zgłaszają szkodliwych treści, to powielają je i umieszczają na własnych kanałach</a:t>
            </a:r>
          </a:p>
        </p:txBody>
      </p:sp>
    </p:spTree>
    <p:extLst>
      <p:ext uri="{BB962C8B-B14F-4D97-AF65-F5344CB8AC3E}">
        <p14:creationId xmlns:p14="http://schemas.microsoft.com/office/powerpoint/2010/main" val="68301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0699BA-6A42-4473-9B4C-CF9599CC5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210" y="1111347"/>
            <a:ext cx="10719580" cy="5233181"/>
          </a:xfrm>
        </p:spPr>
        <p:txBody>
          <a:bodyPr>
            <a:normAutofit/>
          </a:bodyPr>
          <a:lstStyle/>
          <a:p>
            <a:pPr algn="just"/>
            <a:r>
              <a:rPr lang="pl-PL" sz="2800" dirty="0"/>
              <a:t>W Polsce zjawisko powstawania patostreamingu znacznie wzrosło         w latach 2017–2018. Wobec autorów patostreamów, w których aktywności dostrzeżono czyny zabronione, podejmowane są działania zmierzające do ustalenia ich odpowiedzialności prawnej. Jeden ze streamów Gurala zakończył się interwencją policji i zamknięciem kanału. </a:t>
            </a:r>
          </a:p>
          <a:p>
            <a:pPr algn="just"/>
            <a:r>
              <a:rPr lang="pl-PL" sz="2800" dirty="0"/>
              <a:t>W październiku 2018 Rzecznik Praw Obywatelskich powołał Okrągły Stół do walki z patotreściami w internecie. </a:t>
            </a:r>
          </a:p>
          <a:p>
            <a:pPr algn="just"/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924046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739ED53-71E8-46E2-AB80-28A4BBFF6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480" y="1364567"/>
            <a:ext cx="10607040" cy="4417256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pl-PL" sz="2800" dirty="0"/>
              <a:t>Mówi się o zjawisku, że to wirtualny odpowiednik programu „Big Brother”, z tą różnicą, że uczestnicy są na okrągło pijani. O ich być albo nie być decydują zaś nie esemesujący widzowie, lecz wierni subskrybenci, skłonni płacić za ekstremalne wyczyny celebrytów-degeneratów. W języku patostreamerów wpłaty te nazywa się </a:t>
            </a:r>
            <a:r>
              <a:rPr lang="pl-PL" sz="2800" dirty="0" err="1"/>
              <a:t>donejtami</a:t>
            </a:r>
            <a:r>
              <a:rPr lang="pl-PL" sz="2800" dirty="0"/>
              <a:t>. Fani zrzucają się na swoich ulubieńców, przelewając na ich konta od paru złotych wzwyż. Dodają bohaterom otuchy, komentują na bieżąco, a czasem pomagają zdecydować, co się znajdzie w „kotle” z alkoholem. Bez widowni i środków kanał traci rację bytu i upada</a:t>
            </a:r>
          </a:p>
        </p:txBody>
      </p:sp>
    </p:spTree>
    <p:extLst>
      <p:ext uri="{BB962C8B-B14F-4D97-AF65-F5344CB8AC3E}">
        <p14:creationId xmlns:p14="http://schemas.microsoft.com/office/powerpoint/2010/main" val="505519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164E8F-A690-4E24-B9CC-99F88B1FE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656" y="928468"/>
            <a:ext cx="10775852" cy="5401994"/>
          </a:xfrm>
        </p:spPr>
        <p:txBody>
          <a:bodyPr>
            <a:normAutofit/>
          </a:bodyPr>
          <a:lstStyle/>
          <a:p>
            <a:pPr algn="just"/>
            <a:r>
              <a:rPr lang="pl-PL" sz="2800" dirty="0"/>
              <a:t>Udział widza w tej patologicznej zabawie jest dużo większy                       niż w przypadku programów TV. Odbiorca nie tylko ogląda,                      ale i współreżyseruje. A jako darczyńca jest w jakimś sensie producentem tych osobliwych klipów, czasem nie do końca świadomym, do czego się dokłada. To rodzaj interaktywnej gry, jeszcze bardzo świeżej w internecie</a:t>
            </a:r>
          </a:p>
          <a:p>
            <a:pPr algn="just"/>
            <a:r>
              <a:rPr lang="pl-PL" sz="2800" dirty="0"/>
              <a:t>Za fenomenem stoi ciekawość, naturalna potrzeba podglądactwa. Lubimy się porównywać i sprawdzać, jak wypadamy na czyimś tle. Patostreaming jest jak symulator doznań, których widz może na co dzień nie doświadczać albo wręcz unikać. Jak igrzyska, które obserwuje się z bezpiecznego dystansu.</a:t>
            </a:r>
          </a:p>
        </p:txBody>
      </p:sp>
    </p:spTree>
    <p:extLst>
      <p:ext uri="{BB962C8B-B14F-4D97-AF65-F5344CB8AC3E}">
        <p14:creationId xmlns:p14="http://schemas.microsoft.com/office/powerpoint/2010/main" val="2212887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879B75-735D-446A-831A-E93A59E05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STATYSTYKI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7981C4-E5F6-4402-8315-61A5F3A39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655" y="1892105"/>
            <a:ext cx="10874325" cy="4191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800" dirty="0"/>
              <a:t>W badaniu NASK "Rodzice nastolatków 3.0" 23,4% nastolatków potwierdziło, że ogląda patotreści. A jedynie 11,8% rodziców stwierdziło, że ich dzieci mają styczność z takimi materiałami.</a:t>
            </a:r>
          </a:p>
          <a:p>
            <a:pPr marL="0" indent="0" algn="just">
              <a:buNone/>
            </a:pPr>
            <a:r>
              <a:rPr lang="pl-PL" sz="2800" dirty="0"/>
              <a:t>Z raportu Fundacji Dajemy Dzieciom Siłę wynika, że skala tego problemu jest duża i powinna budzić niepokój rodziców, nauczycieli                                 i wychowawców.</a:t>
            </a:r>
          </a:p>
          <a:p>
            <a:pPr marL="0" indent="0" algn="just">
              <a:buNone/>
            </a:pPr>
            <a:r>
              <a:rPr lang="pl-PL" sz="2800" dirty="0"/>
              <a:t>Aż 84% badanej młodzieży w wieku 13–15 lat przyznaje, że słyszało              o </a:t>
            </a:r>
            <a:r>
              <a:rPr lang="pl-PL" sz="2800" dirty="0" err="1"/>
              <a:t>patotreściach</a:t>
            </a:r>
            <a:r>
              <a:rPr lang="pl-PL" sz="2800" dirty="0"/>
              <a:t>, a 37% deklaruje, że ogląda takie materiały. Niemal            co drugi nastolatek (43%) ma kontakt z patotreściami przynajmniej raz      w tygodniu.</a:t>
            </a:r>
          </a:p>
          <a:p>
            <a:pPr marL="0" indent="0" algn="just">
              <a:buNone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620178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780C47-A2C1-4280-88BA-DDE4D1440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9564" y="1072661"/>
            <a:ext cx="9872871" cy="4712677"/>
          </a:xfrm>
        </p:spPr>
        <p:txBody>
          <a:bodyPr>
            <a:normAutofit/>
          </a:bodyPr>
          <a:lstStyle/>
          <a:p>
            <a:pPr algn="just"/>
            <a:r>
              <a:rPr lang="pl-PL" sz="2800" dirty="0"/>
              <a:t>Dzieci i młodzież często traktują je jako dobrą zabawę                         i rozrywkę. Tego rodzaju przekazy wpisują się bowiem w typową dla nastoletniego wieku potrzebę eksperymentowania                       i podejmowania ryzykownych zachowań. Dlatego właśnie patostreamy są tak niebezpieczne.</a:t>
            </a:r>
          </a:p>
          <a:p>
            <a:pPr algn="just"/>
            <a:r>
              <a:rPr lang="pl-PL" sz="2800" dirty="0"/>
              <a:t>Młody człowiek jest bardzo podatny na manipulacje informacyjne. Nieprawdziwe wiadomości publikowane online mogą zachęcać do podejmowania działań zagrażających zdrowiu, a nawet życiu .</a:t>
            </a:r>
          </a:p>
        </p:txBody>
      </p:sp>
    </p:spTree>
    <p:extLst>
      <p:ext uri="{BB962C8B-B14F-4D97-AF65-F5344CB8AC3E}">
        <p14:creationId xmlns:p14="http://schemas.microsoft.com/office/powerpoint/2010/main" val="3281409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1CB0D9-6C83-4037-B2FC-EC4C1E56B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PRZYKŁADOWE WYPOWIEDZI PATOSTREAMA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A2CFFF4-868A-4D72-B6A8-0D1069E31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926" y="2057400"/>
            <a:ext cx="10775852" cy="419100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pl-PL" sz="2800" dirty="0"/>
              <a:t>„Jestem Daniel, mam 23 lata i pochodzę z Torunia. Swoją przygodę           ze </a:t>
            </a:r>
            <a:r>
              <a:rPr lang="pl-PL" sz="2800" dirty="0" err="1"/>
              <a:t>streamowaniem</a:t>
            </a:r>
            <a:r>
              <a:rPr lang="pl-PL" sz="2800" dirty="0"/>
              <a:t> zacząłem w lipcu 2014 roku, początkowo przyciągając zaledwie wąskie grono odbiorców i </a:t>
            </a:r>
            <a:r>
              <a:rPr lang="pl-PL" sz="2800" dirty="0" err="1"/>
              <a:t>streamując</a:t>
            </a:r>
            <a:r>
              <a:rPr lang="pl-PL" sz="2800" dirty="0"/>
              <a:t> głównie kapitalną grę, jaką jest »Tibia«” – przedstawia się na YouTube </a:t>
            </a:r>
            <a:r>
              <a:rPr lang="pl-PL" sz="2800" dirty="0" err="1"/>
              <a:t>DanielMagical</a:t>
            </a:r>
            <a:r>
              <a:rPr lang="pl-PL" sz="2800" dirty="0"/>
              <a:t> (ok. 280 tys. subskrybentów), uznawany za protoplastę zjawiska. Życie okazało się ciekawsze niż gra. Daniel pokazuje więc swoją codzienność i ochoczo się upija. Często towarzyszą mu znajomi, np. pani Gosia (zwana </a:t>
            </a:r>
            <a:r>
              <a:rPr lang="pl-PL" sz="2800" dirty="0" err="1"/>
              <a:t>Gohą</a:t>
            </a:r>
            <a:r>
              <a:rPr lang="pl-PL" sz="2800" dirty="0"/>
              <a:t>, </a:t>
            </a:r>
            <a:r>
              <a:rPr lang="pl-PL" sz="2800" dirty="0" err="1"/>
              <a:t>Gochą</a:t>
            </a:r>
            <a:r>
              <a:rPr lang="pl-PL" sz="2800" dirty="0"/>
              <a:t> albo Margaret, prywatnie mama Daniela), która na jednym z nagrań – ku uciesze reszty ekipy – spada          z krzesła. W tle słychać „Barkę”. </a:t>
            </a:r>
          </a:p>
        </p:txBody>
      </p:sp>
    </p:spTree>
    <p:extLst>
      <p:ext uri="{BB962C8B-B14F-4D97-AF65-F5344CB8AC3E}">
        <p14:creationId xmlns:p14="http://schemas.microsoft.com/office/powerpoint/2010/main" val="801461640"/>
      </p:ext>
    </p:extLst>
  </p:cSld>
  <p:clrMapOvr>
    <a:masterClrMapping/>
  </p:clrMapOvr>
</p:sld>
</file>

<file path=ppt/theme/theme1.xml><?xml version="1.0" encoding="utf-8"?>
<a:theme xmlns:a="http://schemas.openxmlformats.org/drawingml/2006/main" name="Podstawa">
  <a:themeElements>
    <a:clrScheme name="Podstawa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Podstawa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odstawa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TM03457444[[fn=Podstawa]]</Template>
  <TotalTime>98</TotalTime>
  <Words>1265</Words>
  <Application>Microsoft Office PowerPoint</Application>
  <PresentationFormat>Panoramiczny</PresentationFormat>
  <Paragraphs>71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1" baseType="lpstr">
      <vt:lpstr>Corbel</vt:lpstr>
      <vt:lpstr>Podstawa</vt:lpstr>
      <vt:lpstr>PATOSTREAMING</vt:lpstr>
      <vt:lpstr>CO TO TAKIEGO</vt:lpstr>
      <vt:lpstr>Prezentacja programu PowerPoint</vt:lpstr>
      <vt:lpstr>Prezentacja programu PowerPoint</vt:lpstr>
      <vt:lpstr>Prezentacja programu PowerPoint</vt:lpstr>
      <vt:lpstr>Prezentacja programu PowerPoint</vt:lpstr>
      <vt:lpstr>STATYSTYKI</vt:lpstr>
      <vt:lpstr>Prezentacja programu PowerPoint</vt:lpstr>
      <vt:lpstr>PRZYKŁADOWE WYPOWIEDZI PATOSTREAMA</vt:lpstr>
      <vt:lpstr>Prezentacja programu PowerPoint</vt:lpstr>
      <vt:lpstr>Prezentacja programu PowerPoint</vt:lpstr>
      <vt:lpstr>Najpopularniejsi w Polsce</vt:lpstr>
      <vt:lpstr>Prezentacja programu PowerPoint</vt:lpstr>
      <vt:lpstr>TYPY PATOSTREAMÓW- kategorie treści</vt:lpstr>
      <vt:lpstr>Pojęcia powiązane ze zjawiskiem</vt:lpstr>
      <vt:lpstr>Od strony prawnej</vt:lpstr>
      <vt:lpstr>Skutki….</vt:lpstr>
      <vt:lpstr>Gdy zauważysz że Twoje dziecko ma styczność z patotreściami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PATOSTREAMING</dc:title>
  <dc:creator>Kaja Selwocka</dc:creator>
  <cp:lastModifiedBy>Kaja Selwocka</cp:lastModifiedBy>
  <cp:revision>25</cp:revision>
  <dcterms:created xsi:type="dcterms:W3CDTF">2021-03-24T15:53:25Z</dcterms:created>
  <dcterms:modified xsi:type="dcterms:W3CDTF">2021-03-24T17:33:13Z</dcterms:modified>
</cp:coreProperties>
</file>